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91" r:id="rId5"/>
    <p:sldId id="259" r:id="rId6"/>
    <p:sldId id="292" r:id="rId7"/>
    <p:sldId id="260" r:id="rId8"/>
    <p:sldId id="261" r:id="rId9"/>
    <p:sldId id="262" r:id="rId10"/>
    <p:sldId id="293" r:id="rId11"/>
    <p:sldId id="294" r:id="rId12"/>
    <p:sldId id="263" r:id="rId13"/>
    <p:sldId id="264" r:id="rId14"/>
    <p:sldId id="295" r:id="rId15"/>
    <p:sldId id="296" r:id="rId16"/>
    <p:sldId id="301" r:id="rId17"/>
    <p:sldId id="297" r:id="rId18"/>
    <p:sldId id="298" r:id="rId19"/>
    <p:sldId id="299" r:id="rId20"/>
    <p:sldId id="300" r:id="rId21"/>
    <p:sldId id="302" r:id="rId22"/>
    <p:sldId id="266" r:id="rId23"/>
    <p:sldId id="305" r:id="rId24"/>
    <p:sldId id="306" r:id="rId25"/>
    <p:sldId id="307" r:id="rId26"/>
    <p:sldId id="308" r:id="rId27"/>
    <p:sldId id="309" r:id="rId28"/>
    <p:sldId id="304" r:id="rId29"/>
    <p:sldId id="267" r:id="rId30"/>
    <p:sldId id="310" r:id="rId31"/>
    <p:sldId id="268" r:id="rId32"/>
    <p:sldId id="311" r:id="rId33"/>
    <p:sldId id="312" r:id="rId34"/>
    <p:sldId id="269" r:id="rId35"/>
    <p:sldId id="270" r:id="rId36"/>
    <p:sldId id="317" r:id="rId37"/>
    <p:sldId id="316" r:id="rId38"/>
    <p:sldId id="313" r:id="rId39"/>
    <p:sldId id="314" r:id="rId40"/>
    <p:sldId id="318" r:id="rId41"/>
    <p:sldId id="315" r:id="rId42"/>
    <p:sldId id="319" r:id="rId43"/>
    <p:sldId id="320" r:id="rId44"/>
    <p:sldId id="321" r:id="rId45"/>
    <p:sldId id="322" r:id="rId46"/>
    <p:sldId id="324" r:id="rId47"/>
    <p:sldId id="325" r:id="rId48"/>
    <p:sldId id="323" r:id="rId49"/>
    <p:sldId id="326" r:id="rId50"/>
    <p:sldId id="328" r:id="rId51"/>
    <p:sldId id="327" r:id="rId5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9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95276-E4BF-401B-8D47-DA47A0277809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E81F-18CF-4A0F-BBB2-C89EF5FE3D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60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Helemaal doorlezen. Wat valt al op? (geen comparatieven meer; herhaling van </a:t>
            </a:r>
            <a:r>
              <a:rPr lang="nl-BE" dirty="0" err="1" smtClean="0"/>
              <a:t>sunt</a:t>
            </a:r>
            <a:r>
              <a:rPr lang="nl-BE" dirty="0" smtClean="0"/>
              <a:t>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91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Waar zie je nog een benadrukking van die overvloed? (herhaling van et)</a:t>
            </a:r>
          </a:p>
          <a:p>
            <a:r>
              <a:rPr lang="nl-BE" baseline="0" dirty="0" smtClean="0"/>
              <a:t>Hoe benadrukt </a:t>
            </a:r>
            <a:r>
              <a:rPr lang="nl-BE" baseline="0" dirty="0" err="1" smtClean="0"/>
              <a:t>Polyphemus</a:t>
            </a:r>
            <a:r>
              <a:rPr lang="nl-BE" baseline="0" dirty="0" smtClean="0"/>
              <a:t> dat wat van hem is, ook van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is?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09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 dirty="0" smtClean="0"/>
              <a:t>Waar zie je nog een benadrukking van die overvloed? (herhaling van et)</a:t>
            </a:r>
          </a:p>
          <a:p>
            <a:r>
              <a:rPr lang="nl-BE" baseline="0" dirty="0" smtClean="0"/>
              <a:t>Hoe benadrukt </a:t>
            </a:r>
            <a:r>
              <a:rPr lang="nl-BE" baseline="0" dirty="0" err="1" smtClean="0"/>
              <a:t>Polyphemus</a:t>
            </a:r>
            <a:r>
              <a:rPr lang="nl-BE" baseline="0" dirty="0" smtClean="0"/>
              <a:t> dat wat van hem is, ook van </a:t>
            </a:r>
            <a:r>
              <a:rPr lang="nl-BE" baseline="0" dirty="0" err="1" smtClean="0"/>
              <a:t>Galatea</a:t>
            </a:r>
            <a:r>
              <a:rPr lang="nl-BE" baseline="0" smtClean="0"/>
              <a:t> is?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09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Opdracht</a:t>
            </a:r>
            <a:r>
              <a:rPr lang="nl-BE" dirty="0" smtClean="0"/>
              <a:t>: Maak een collage van wat </a:t>
            </a:r>
            <a:r>
              <a:rPr lang="nl-BE" dirty="0" err="1" smtClean="0"/>
              <a:t>Polyphemus</a:t>
            </a:r>
            <a:r>
              <a:rPr lang="nl-BE" dirty="0" smtClean="0"/>
              <a:t> </a:t>
            </a:r>
            <a:r>
              <a:rPr lang="nl-BE" dirty="0" err="1" smtClean="0"/>
              <a:t>Galatea</a:t>
            </a:r>
            <a:r>
              <a:rPr lang="nl-BE" dirty="0" smtClean="0"/>
              <a:t> te bieden heeft.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09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972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74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Heel volgende</a:t>
            </a:r>
            <a:r>
              <a:rPr lang="nl-BE" baseline="0" dirty="0" smtClean="0"/>
              <a:t> stukje lezen. Wat valt op? (geen herhaling van </a:t>
            </a:r>
            <a:r>
              <a:rPr lang="nl-BE" baseline="0" dirty="0" err="1" smtClean="0"/>
              <a:t>sunt</a:t>
            </a:r>
            <a:r>
              <a:rPr lang="nl-BE" baseline="0" dirty="0" smtClean="0"/>
              <a:t> meer, maar wel van </a:t>
            </a:r>
            <a:r>
              <a:rPr lang="nl-BE" baseline="0" dirty="0" err="1" smtClean="0"/>
              <a:t>ipsa</a:t>
            </a:r>
            <a:r>
              <a:rPr lang="nl-BE" baseline="0" dirty="0" smtClean="0"/>
              <a:t> en </a:t>
            </a:r>
            <a:r>
              <a:rPr lang="nl-BE" baseline="0" dirty="0" err="1" smtClean="0"/>
              <a:t>tibi</a:t>
            </a:r>
            <a:r>
              <a:rPr lang="nl-BE" baseline="0" dirty="0" smtClean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87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Kern?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</a:t>
            </a:r>
            <a:r>
              <a:rPr lang="nl-BE" baseline="0" dirty="0" smtClean="0"/>
              <a:t> hoort bij elkaar?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Groep</a:t>
            </a:r>
            <a:r>
              <a:rPr lang="nl-BE" baseline="0" dirty="0" smtClean="0"/>
              <a:t> per groep lezen. Verticale lectuur: kernzin = 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571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bij </a:t>
            </a:r>
            <a:r>
              <a:rPr lang="nl-BE" dirty="0" err="1" smtClean="0"/>
              <a:t>fraga</a:t>
            </a:r>
            <a:r>
              <a:rPr lang="nl-BE" dirty="0" smtClean="0"/>
              <a:t>? let</a:t>
            </a:r>
            <a:r>
              <a:rPr lang="nl-BE" baseline="0" dirty="0" smtClean="0"/>
              <a:t> op kwantiteit van de 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bij </a:t>
            </a:r>
            <a:r>
              <a:rPr lang="nl-BE" dirty="0" err="1" smtClean="0"/>
              <a:t>fraga</a:t>
            </a:r>
            <a:r>
              <a:rPr lang="nl-BE" dirty="0" smtClean="0"/>
              <a:t>? let</a:t>
            </a:r>
            <a:r>
              <a:rPr lang="nl-BE" baseline="0" dirty="0" smtClean="0"/>
              <a:t> </a:t>
            </a:r>
            <a:r>
              <a:rPr lang="nl-BE" baseline="0" smtClean="0"/>
              <a:t>op kwantiteit van de 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74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corna</a:t>
            </a:r>
            <a:r>
              <a:rPr lang="nl-BE" baseline="0" dirty="0" smtClean="0"/>
              <a:t> = bes van de kornoelje; deze bessen zijn rijp in de </a:t>
            </a:r>
            <a:r>
              <a:rPr lang="nl-BE" baseline="0" dirty="0" err="1" smtClean="0"/>
              <a:t>herst</a:t>
            </a:r>
            <a:r>
              <a:rPr lang="nl-BE" baseline="0" dirty="0" smtClean="0"/>
              <a:t>, vandaar </a:t>
            </a:r>
            <a:r>
              <a:rPr lang="nl-BE" baseline="0" dirty="0" err="1" smtClean="0"/>
              <a:t>autumnalia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960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bij elkaar?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048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048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Waarbij</a:t>
            </a:r>
            <a:r>
              <a:rPr lang="nl-BE" baseline="0" dirty="0" smtClean="0"/>
              <a:t> hoort </a:t>
            </a:r>
            <a:r>
              <a:rPr lang="nl-BE" baseline="0" dirty="0" err="1" smtClean="0"/>
              <a:t>generosa</a:t>
            </a:r>
            <a:r>
              <a:rPr lang="nl-BE" baseline="0" dirty="0" smtClean="0"/>
              <a:t>? (</a:t>
            </a:r>
            <a:r>
              <a:rPr lang="nl-BE" baseline="0" dirty="0" err="1" smtClean="0"/>
              <a:t>pruna</a:t>
            </a:r>
            <a:r>
              <a:rPr lang="nl-BE" baseline="0" dirty="0" smtClean="0"/>
              <a:t> … non </a:t>
            </a:r>
            <a:r>
              <a:rPr lang="nl-BE" baseline="0" dirty="0" err="1" smtClean="0"/>
              <a:t>solum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liventia</a:t>
            </a:r>
            <a:r>
              <a:rPr lang="nl-BE" baseline="0" dirty="0" smtClean="0"/>
              <a:t> … </a:t>
            </a:r>
            <a:r>
              <a:rPr lang="nl-BE" baseline="0" dirty="0" err="1" smtClean="0"/>
              <a:t>sed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etiam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generosa</a:t>
            </a:r>
            <a:r>
              <a:rPr lang="nl-BE" baseline="0" dirty="0" smtClean="0"/>
              <a:t> 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952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Waarbij</a:t>
            </a:r>
            <a:r>
              <a:rPr lang="nl-BE" baseline="0" dirty="0" smtClean="0"/>
              <a:t> hoort </a:t>
            </a:r>
            <a:r>
              <a:rPr lang="nl-BE" baseline="0" dirty="0" err="1" smtClean="0"/>
              <a:t>generosa</a:t>
            </a:r>
            <a:r>
              <a:rPr lang="nl-BE" baseline="0" dirty="0" smtClean="0"/>
              <a:t>? (</a:t>
            </a:r>
            <a:r>
              <a:rPr lang="nl-BE" baseline="0" dirty="0" err="1" smtClean="0"/>
              <a:t>pruna</a:t>
            </a:r>
            <a:r>
              <a:rPr lang="nl-BE" baseline="0" dirty="0" smtClean="0"/>
              <a:t> … non </a:t>
            </a:r>
            <a:r>
              <a:rPr lang="nl-BE" baseline="0" dirty="0" err="1" smtClean="0"/>
              <a:t>solum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liventia</a:t>
            </a:r>
            <a:r>
              <a:rPr lang="nl-BE" baseline="0" dirty="0" smtClean="0"/>
              <a:t> … </a:t>
            </a:r>
            <a:r>
              <a:rPr lang="nl-BE" baseline="0" dirty="0" err="1" smtClean="0"/>
              <a:t>sed</a:t>
            </a:r>
            <a:r>
              <a:rPr lang="nl-BE" baseline="0" dirty="0" smtClean="0"/>
              <a:t> </a:t>
            </a:r>
            <a:r>
              <a:rPr lang="nl-BE" baseline="0" dirty="0" err="1" smtClean="0"/>
              <a:t>etiam</a:t>
            </a:r>
            <a:r>
              <a:rPr lang="nl-BE" baseline="0" dirty="0" smtClean="0"/>
              <a:t> </a:t>
            </a:r>
            <a:r>
              <a:rPr lang="nl-BE" baseline="0" dirty="0" err="1" smtClean="0"/>
              <a:t>generosa</a:t>
            </a:r>
            <a:r>
              <a:rPr lang="nl-BE" baseline="0" smtClean="0"/>
              <a:t> 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952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952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45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vivo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pendentia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saxo</a:t>
            </a:r>
            <a:r>
              <a:rPr lang="nl-BE" baseline="0" dirty="0" smtClean="0"/>
              <a:t> = bepaling bij </a:t>
            </a:r>
            <a:r>
              <a:rPr lang="nl-BE" baseline="0" dirty="0" err="1" smtClean="0"/>
              <a:t>antra</a:t>
            </a:r>
            <a:endParaRPr lang="nl-BE" baseline="0" dirty="0" smtClean="0"/>
          </a:p>
          <a:p>
            <a:r>
              <a:rPr lang="nl-BE" baseline="0" dirty="0" smtClean="0"/>
              <a:t>pars </a:t>
            </a:r>
            <a:r>
              <a:rPr lang="nl-BE" baseline="0" dirty="0" err="1" smtClean="0"/>
              <a:t>montis</a:t>
            </a:r>
            <a:r>
              <a:rPr lang="nl-BE" baseline="0" dirty="0" smtClean="0"/>
              <a:t> = bijstelling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2571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</a:t>
            </a:r>
            <a:r>
              <a:rPr lang="nl-BE" baseline="0" dirty="0" smtClean="0"/>
              <a:t> bij elkaar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9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Typisch</a:t>
            </a:r>
            <a:r>
              <a:rPr lang="nl-BE" baseline="0" dirty="0" smtClean="0"/>
              <a:t> omarmend hyperbaton; maar wat wordt hierdoor wel heel mooi benadrukt? (het hele bos zal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omringen met zorg)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9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valt op aan de verwoording in dit stukje?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29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P.</a:t>
            </a:r>
            <a:r>
              <a:rPr lang="nl-BE" baseline="0" dirty="0" smtClean="0"/>
              <a:t> was gestart met te vertellen wat hij allemaal heeft (</a:t>
            </a:r>
            <a:r>
              <a:rPr lang="nl-BE" baseline="0" dirty="0" err="1" smtClean="0"/>
              <a:t>Sunt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mihi</a:t>
            </a:r>
            <a:r>
              <a:rPr lang="nl-BE" baseline="0" dirty="0" smtClean="0"/>
              <a:t>), maar de focus verschuift nu helemaal naar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: al wat hij heeft zal (</a:t>
            </a:r>
            <a:r>
              <a:rPr lang="nl-BE" baseline="0" dirty="0" err="1" smtClean="0"/>
              <a:t>deerunt</a:t>
            </a:r>
            <a:r>
              <a:rPr lang="nl-BE" baseline="0" dirty="0" smtClean="0"/>
              <a:t>, serviet) ook voor haar zijn. Als en alleen als…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999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P.</a:t>
            </a:r>
            <a:r>
              <a:rPr lang="nl-BE" baseline="0" dirty="0" smtClean="0"/>
              <a:t> was gestart met te vertellen wat hij allemaal heeft (</a:t>
            </a:r>
            <a:r>
              <a:rPr lang="nl-BE" baseline="0" dirty="0" err="1" smtClean="0"/>
              <a:t>Sunt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mihi</a:t>
            </a:r>
            <a:r>
              <a:rPr lang="nl-BE" baseline="0" dirty="0" smtClean="0"/>
              <a:t>), maar de focus verschuift nu helemaal naar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: al wat hij heeft zal (</a:t>
            </a:r>
            <a:r>
              <a:rPr lang="nl-BE" baseline="0" dirty="0" err="1" smtClean="0"/>
              <a:t>deerunt</a:t>
            </a:r>
            <a:r>
              <a:rPr lang="nl-BE" baseline="0" dirty="0" smtClean="0"/>
              <a:t>, serviet) ook voor haar zijn. Als en alleen als…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zijn vrouw wordt.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9994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Welke connotatie roept het werkwoord </a:t>
            </a:r>
            <a:r>
              <a:rPr lang="nl-BE" i="1" baseline="0" dirty="0" err="1" smtClean="0"/>
              <a:t>servire</a:t>
            </a:r>
            <a:r>
              <a:rPr lang="nl-BE" baseline="0" dirty="0" smtClean="0"/>
              <a:t> op? (bediening/personeel: het hele bos is als een hofhouding die </a:t>
            </a:r>
            <a:r>
              <a:rPr lang="nl-BE" baseline="0" dirty="0" err="1" smtClean="0"/>
              <a:t>Galatea</a:t>
            </a:r>
            <a:r>
              <a:rPr lang="nl-BE" baseline="0" dirty="0" smtClean="0"/>
              <a:t> als een prinses omringt)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999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Opdracht: Vul de collage verder aan met wat </a:t>
            </a:r>
            <a:r>
              <a:rPr lang="nl-BE" dirty="0" err="1" smtClean="0"/>
              <a:t>Polyphemus</a:t>
            </a:r>
            <a:r>
              <a:rPr lang="nl-BE" dirty="0" smtClean="0"/>
              <a:t> </a:t>
            </a:r>
            <a:r>
              <a:rPr lang="nl-BE" dirty="0" err="1" smtClean="0"/>
              <a:t>Galatea</a:t>
            </a:r>
            <a:r>
              <a:rPr lang="nl-BE" dirty="0" smtClean="0"/>
              <a:t> allemaal te bieden heeft.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5999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r>
              <a:rPr lang="nl-BE" dirty="0" smtClean="0"/>
              <a:t>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nigro</a:t>
            </a:r>
            <a:r>
              <a:rPr lang="nl-BE" dirty="0" smtClean="0"/>
              <a:t> </a:t>
            </a:r>
            <a:r>
              <a:rPr lang="nl-BE" dirty="0" err="1" smtClean="0"/>
              <a:t>suco</a:t>
            </a:r>
            <a:r>
              <a:rPr lang="nl-BE" dirty="0" smtClean="0"/>
              <a:t>)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bij elkaar?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7893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r>
              <a:rPr lang="nl-BE" dirty="0" smtClean="0"/>
              <a:t>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nigro</a:t>
            </a:r>
            <a:r>
              <a:rPr lang="nl-BE" dirty="0" smtClean="0"/>
              <a:t> </a:t>
            </a:r>
            <a:r>
              <a:rPr lang="nl-BE" dirty="0" err="1" smtClean="0"/>
              <a:t>succo</a:t>
            </a:r>
            <a:r>
              <a:rPr lang="nl-BE" dirty="0" smtClean="0"/>
              <a:t>)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imitatantia</a:t>
            </a:r>
            <a:r>
              <a:rPr lang="nl-BE" dirty="0" smtClean="0"/>
              <a:t> </a:t>
            </a:r>
            <a:r>
              <a:rPr lang="nl-BE" dirty="0" err="1" smtClean="0"/>
              <a:t>ceras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Gele</a:t>
            </a:r>
            <a:r>
              <a:rPr lang="nl-BE" baseline="0" dirty="0" smtClean="0"/>
              <a:t> kornoelje; bloeit heel vroeg (februari) met kleine gele bloemen. Vele mensen kennen deze boom, maar kennen de naam niet en weten niet dat de bessen eetbaar zijn.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79295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bessen van de kornoelje;</a:t>
            </a:r>
            <a:r>
              <a:rPr lang="nl-BE" baseline="0" dirty="0" smtClean="0"/>
              <a:t> rijp als ze afvallen in de herfst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90734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r>
              <a:rPr lang="nl-BE" dirty="0" smtClean="0"/>
              <a:t>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nigro</a:t>
            </a:r>
            <a:r>
              <a:rPr lang="nl-BE" dirty="0" smtClean="0"/>
              <a:t> </a:t>
            </a:r>
            <a:r>
              <a:rPr lang="nl-BE" dirty="0" err="1" smtClean="0"/>
              <a:t>succo</a:t>
            </a:r>
            <a:r>
              <a:rPr lang="nl-BE" dirty="0" smtClean="0"/>
              <a:t>)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imitatantia</a:t>
            </a:r>
            <a:r>
              <a:rPr lang="nl-BE" dirty="0" smtClean="0"/>
              <a:t> </a:t>
            </a:r>
            <a:r>
              <a:rPr lang="nl-BE" dirty="0" err="1" smtClean="0"/>
              <a:t>ceras</a:t>
            </a:r>
            <a:r>
              <a:rPr lang="nl-BE" dirty="0" smtClean="0"/>
              <a:t>) + </a:t>
            </a:r>
            <a:r>
              <a:rPr lang="nl-BE" dirty="0" err="1" smtClean="0"/>
              <a:t>corna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r>
              <a:rPr lang="nl-BE" dirty="0" smtClean="0"/>
              <a:t>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nigro</a:t>
            </a:r>
            <a:r>
              <a:rPr lang="nl-BE" dirty="0" smtClean="0"/>
              <a:t> </a:t>
            </a:r>
            <a:r>
              <a:rPr lang="nl-BE" dirty="0" err="1" smtClean="0"/>
              <a:t>succo</a:t>
            </a:r>
            <a:r>
              <a:rPr lang="nl-BE" dirty="0" smtClean="0"/>
              <a:t>)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imitatantia</a:t>
            </a:r>
            <a:r>
              <a:rPr lang="nl-BE" dirty="0" smtClean="0"/>
              <a:t> </a:t>
            </a:r>
            <a:r>
              <a:rPr lang="nl-BE" dirty="0" err="1" smtClean="0"/>
              <a:t>ceras</a:t>
            </a:r>
            <a:r>
              <a:rPr lang="nl-BE" dirty="0" smtClean="0"/>
              <a:t>) + </a:t>
            </a:r>
            <a:r>
              <a:rPr lang="nl-BE" dirty="0" err="1" smtClean="0"/>
              <a:t>corna</a:t>
            </a:r>
            <a:r>
              <a:rPr lang="nl-BE" dirty="0" smtClean="0"/>
              <a:t> + </a:t>
            </a:r>
            <a:r>
              <a:rPr lang="nl-BE" dirty="0" err="1" smtClean="0"/>
              <a:t>castaneae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Arbutus</a:t>
            </a:r>
            <a:r>
              <a:rPr lang="nl-BE" dirty="0" smtClean="0"/>
              <a:t>: boom uit het Middellandse Zeegebied; witte bloemen; rode vruchten (niet lekker)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966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antra</a:t>
            </a:r>
            <a:r>
              <a:rPr lang="nl-BE" dirty="0" smtClean="0"/>
              <a:t> + </a:t>
            </a:r>
            <a:r>
              <a:rPr lang="nl-BE" dirty="0" err="1" smtClean="0"/>
              <a:t>poma</a:t>
            </a:r>
            <a:r>
              <a:rPr lang="nl-BE" dirty="0" smtClean="0"/>
              <a:t> + </a:t>
            </a:r>
            <a:r>
              <a:rPr lang="nl-BE" dirty="0" err="1" smtClean="0"/>
              <a:t>uva</a:t>
            </a:r>
            <a:r>
              <a:rPr lang="nl-BE" dirty="0" smtClean="0"/>
              <a:t> + </a:t>
            </a:r>
            <a:r>
              <a:rPr lang="nl-BE" dirty="0" err="1" smtClean="0"/>
              <a:t>fraga</a:t>
            </a:r>
            <a:r>
              <a:rPr lang="nl-BE" dirty="0" smtClean="0"/>
              <a:t>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nigro</a:t>
            </a:r>
            <a:r>
              <a:rPr lang="nl-BE" dirty="0" smtClean="0"/>
              <a:t> </a:t>
            </a:r>
            <a:r>
              <a:rPr lang="nl-BE" dirty="0" err="1" smtClean="0"/>
              <a:t>succo</a:t>
            </a:r>
            <a:r>
              <a:rPr lang="nl-BE" dirty="0" smtClean="0"/>
              <a:t>) + </a:t>
            </a:r>
            <a:r>
              <a:rPr lang="nl-BE" dirty="0" err="1" smtClean="0"/>
              <a:t>pruna</a:t>
            </a:r>
            <a:r>
              <a:rPr lang="nl-BE" dirty="0" smtClean="0"/>
              <a:t> (</a:t>
            </a:r>
            <a:r>
              <a:rPr lang="nl-BE" dirty="0" err="1" smtClean="0"/>
              <a:t>imitatantia</a:t>
            </a:r>
            <a:r>
              <a:rPr lang="nl-BE" dirty="0" smtClean="0"/>
              <a:t> </a:t>
            </a:r>
            <a:r>
              <a:rPr lang="nl-BE" dirty="0" err="1" smtClean="0"/>
              <a:t>ceras</a:t>
            </a:r>
            <a:r>
              <a:rPr lang="nl-BE" dirty="0" smtClean="0"/>
              <a:t>) + </a:t>
            </a:r>
            <a:r>
              <a:rPr lang="nl-BE" dirty="0" err="1" smtClean="0"/>
              <a:t>corna</a:t>
            </a:r>
            <a:r>
              <a:rPr lang="nl-BE" dirty="0" smtClean="0"/>
              <a:t> + </a:t>
            </a:r>
            <a:r>
              <a:rPr lang="nl-BE" dirty="0" err="1" smtClean="0"/>
              <a:t>castaneae</a:t>
            </a:r>
            <a:r>
              <a:rPr lang="nl-BE" dirty="0" smtClean="0"/>
              <a:t> + </a:t>
            </a:r>
            <a:r>
              <a:rPr lang="nl-BE" dirty="0" err="1" smtClean="0"/>
              <a:t>arbutei</a:t>
            </a:r>
            <a:r>
              <a:rPr lang="nl-BE" dirty="0" smtClean="0"/>
              <a:t> </a:t>
            </a:r>
            <a:r>
              <a:rPr lang="nl-BE" dirty="0" err="1" smtClean="0"/>
              <a:t>fetus</a:t>
            </a:r>
            <a:endParaRPr lang="nl-BE" dirty="0" smtClean="0"/>
          </a:p>
          <a:p>
            <a:r>
              <a:rPr lang="nl-BE" dirty="0" smtClean="0"/>
              <a:t>Denk je dat </a:t>
            </a:r>
            <a:r>
              <a:rPr lang="nl-BE" dirty="0" err="1" smtClean="0"/>
              <a:t>Galatea</a:t>
            </a:r>
            <a:r>
              <a:rPr lang="nl-BE" dirty="0" smtClean="0"/>
              <a:t> hier blij mee </a:t>
            </a:r>
            <a:r>
              <a:rPr lang="nl-BE" smtClean="0"/>
              <a:t>zal zijn?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299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bij elkaar?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1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</a:t>
            </a:r>
            <a:r>
              <a:rPr lang="nl-BE" smtClean="0"/>
              <a:t>bij elkaar?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1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 hoort </a:t>
            </a:r>
            <a:r>
              <a:rPr lang="nl-BE" smtClean="0"/>
              <a:t>bij elkaar?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1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</a:t>
            </a:r>
            <a:r>
              <a:rPr lang="nl-BE" baseline="0" dirty="0" smtClean="0"/>
              <a:t> valt op aan de verwoording in dit stukje? (herhaling van </a:t>
            </a:r>
            <a:r>
              <a:rPr lang="nl-BE" baseline="0" dirty="0" err="1" smtClean="0"/>
              <a:t>sunt</a:t>
            </a:r>
            <a:r>
              <a:rPr lang="nl-BE" baseline="0" dirty="0" smtClean="0"/>
              <a:t> (</a:t>
            </a:r>
            <a:r>
              <a:rPr lang="nl-BE" baseline="0" dirty="0" err="1" smtClean="0"/>
              <a:t>mihi</a:t>
            </a:r>
            <a:r>
              <a:rPr lang="nl-BE" baseline="0" dirty="0" smtClean="0"/>
              <a:t>) …)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09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Wat</a:t>
            </a:r>
            <a:r>
              <a:rPr lang="nl-BE" baseline="0" dirty="0" smtClean="0"/>
              <a:t> wil </a:t>
            </a:r>
            <a:r>
              <a:rPr lang="nl-BE" baseline="0" dirty="0" err="1" smtClean="0"/>
              <a:t>Polyphemus</a:t>
            </a:r>
            <a:r>
              <a:rPr lang="nl-BE" baseline="0" dirty="0" smtClean="0"/>
              <a:t> hierdoor benadrukken? (zijn overvloed)</a:t>
            </a:r>
          </a:p>
          <a:p>
            <a:r>
              <a:rPr lang="nl-BE" baseline="0" dirty="0" smtClean="0"/>
              <a:t>Waar zie je nog een benadrukking van die overvloed?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E81F-18CF-4A0F-BBB2-C89EF5FE3D4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09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4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41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33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380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11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545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54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96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253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97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857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A8A1-25D1-4833-890A-3402DBA7EA40}" type="datetimeFigureOut">
              <a:rPr lang="nl-BE" smtClean="0"/>
              <a:t>11/01/2019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B4B8-A5BB-4927-8C1E-1102847D8F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916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76399" y="2708920"/>
            <a:ext cx="6400800" cy="1296144"/>
          </a:xfrm>
        </p:spPr>
        <p:txBody>
          <a:bodyPr/>
          <a:lstStyle/>
          <a:p>
            <a:r>
              <a:rPr lang="nl-BE" b="1" dirty="0" err="1" smtClean="0">
                <a:solidFill>
                  <a:schemeClr val="bg1"/>
                </a:solidFill>
              </a:rPr>
              <a:t>Sunt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mihi</a:t>
            </a:r>
            <a:r>
              <a:rPr lang="nl-BE" b="1" dirty="0" smtClean="0">
                <a:solidFill>
                  <a:schemeClr val="bg1"/>
                </a:solidFill>
              </a:rPr>
              <a:t> pars </a:t>
            </a:r>
            <a:r>
              <a:rPr lang="nl-BE" b="1" dirty="0" err="1" smtClean="0">
                <a:solidFill>
                  <a:schemeClr val="bg1"/>
                </a:solidFill>
              </a:rPr>
              <a:t>montis</a:t>
            </a:r>
            <a:endParaRPr lang="nl-BE" b="1" dirty="0" smtClean="0">
              <a:solidFill>
                <a:schemeClr val="bg1"/>
              </a:solidFill>
            </a:endParaRPr>
          </a:p>
          <a:p>
            <a:r>
              <a:rPr lang="nl-BE" b="1" i="1" dirty="0" smtClean="0">
                <a:solidFill>
                  <a:schemeClr val="bg1"/>
                </a:solidFill>
              </a:rPr>
              <a:t>Met</a:t>
            </a:r>
            <a:r>
              <a:rPr lang="nl-BE" b="1" dirty="0" smtClean="0">
                <a:solidFill>
                  <a:schemeClr val="bg1"/>
                </a:solidFill>
              </a:rPr>
              <a:t>. 13.810-820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6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>
                <a:solidFill>
                  <a:srgbClr val="0070C0"/>
                </a:solidFill>
              </a:rPr>
              <a:t>similes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b="1" dirty="0" err="1">
                <a:solidFill>
                  <a:srgbClr val="0070C0"/>
                </a:solidFill>
              </a:rPr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303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>
                <a:solidFill>
                  <a:srgbClr val="0070C0"/>
                </a:solidFill>
              </a:rPr>
              <a:t>similes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longis </a:t>
            </a:r>
            <a:r>
              <a:rPr lang="fr-FR" u="sng" dirty="0">
                <a:solidFill>
                  <a:srgbClr val="00B050"/>
                </a:solidFill>
              </a:rPr>
              <a:t>in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vitibus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114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et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47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et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/>
              <a:t>tibi</a:t>
            </a:r>
            <a:r>
              <a:rPr lang="fr-FR" dirty="0"/>
              <a:t> et has </a:t>
            </a:r>
            <a:r>
              <a:rPr lang="fr-FR" dirty="0" err="1"/>
              <a:t>servamus</a:t>
            </a:r>
            <a:r>
              <a:rPr lang="fr-FR" dirty="0"/>
              <a:t> et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8451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et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/>
              <a:t>tibi</a:t>
            </a:r>
            <a:r>
              <a:rPr lang="fr-FR" dirty="0"/>
              <a:t> et has </a:t>
            </a:r>
            <a:r>
              <a:rPr lang="fr-FR" dirty="0" err="1"/>
              <a:t>servamus</a:t>
            </a:r>
            <a:r>
              <a:rPr lang="fr-FR" dirty="0"/>
              <a:t> et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410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has </a:t>
            </a:r>
            <a:r>
              <a:rPr lang="fr-FR" dirty="0" err="1"/>
              <a:t>servamus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851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b="1" dirty="0" err="1"/>
              <a:t>sunt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b="1" dirty="0" err="1">
                <a:solidFill>
                  <a:srgbClr val="FF0000"/>
                </a:solidFill>
              </a:rPr>
              <a:t>tibi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/>
              <a:t>et</a:t>
            </a:r>
            <a:r>
              <a:rPr lang="fr-FR" dirty="0"/>
              <a:t> has </a:t>
            </a:r>
            <a:r>
              <a:rPr lang="fr-FR" dirty="0" err="1"/>
              <a:t>servamus</a:t>
            </a:r>
            <a:r>
              <a:rPr lang="fr-FR" dirty="0"/>
              <a:t>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638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et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/>
              <a:t>tibi</a:t>
            </a:r>
            <a:r>
              <a:rPr lang="fr-FR" dirty="0"/>
              <a:t> et has </a:t>
            </a:r>
            <a:r>
              <a:rPr lang="fr-FR" dirty="0" err="1"/>
              <a:t>servamus</a:t>
            </a:r>
            <a:r>
              <a:rPr lang="fr-FR" dirty="0"/>
              <a:t> et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697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77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"/>
            <a:ext cx="507605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 smtClean="0"/>
              <a:t>mihi</a:t>
            </a:r>
            <a:r>
              <a:rPr lang="fr-FR" dirty="0"/>
              <a:t>,</a:t>
            </a:r>
            <a:r>
              <a:rPr lang="fr-FR" dirty="0" smtClean="0"/>
              <a:t> </a:t>
            </a:r>
            <a:r>
              <a:rPr lang="fr-FR" dirty="0"/>
              <a:t>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et </a:t>
            </a:r>
            <a:r>
              <a:rPr lang="fr-FR" dirty="0" err="1"/>
              <a:t>purpureae</a:t>
            </a:r>
            <a:r>
              <a:rPr lang="fr-FR" dirty="0"/>
              <a:t>: </a:t>
            </a:r>
            <a:r>
              <a:rPr lang="fr-FR" dirty="0" err="1"/>
              <a:t>tibi</a:t>
            </a:r>
            <a:r>
              <a:rPr lang="fr-FR" dirty="0"/>
              <a:t> et has </a:t>
            </a:r>
            <a:r>
              <a:rPr lang="fr-FR" dirty="0" err="1"/>
              <a:t>servamus</a:t>
            </a:r>
            <a:r>
              <a:rPr lang="fr-FR" dirty="0"/>
              <a:t> et </a:t>
            </a:r>
            <a:r>
              <a:rPr lang="fr-FR" dirty="0" err="1"/>
              <a:t>illas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</a:t>
            </a:r>
            <a:r>
              <a:rPr lang="fr-FR" dirty="0"/>
              <a:t>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81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78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corna</a:t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castaneae</a:t>
            </a:r>
            <a:r>
              <a:rPr lang="fr-FR" dirty="0"/>
              <a:t> 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1801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975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b="1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901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tuis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manibus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9015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tuis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manibus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b="1" dirty="0" err="1">
                <a:solidFill>
                  <a:srgbClr val="FF0000"/>
                </a:solidFill>
              </a:rPr>
              <a:t>fraga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468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tuis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manibus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nat</a:t>
            </a:r>
            <a:r>
              <a:rPr lang="az-Cyrl-AZ" dirty="0" smtClean="0">
                <a:solidFill>
                  <a:srgbClr val="FF0000"/>
                </a:solidFill>
              </a:rPr>
              <a:t>ӑ</a:t>
            </a:r>
            <a:r>
              <a:rPr lang="fr-FR" dirty="0" smtClean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>
                <a:solidFill>
                  <a:srgbClr val="FF0000"/>
                </a:solidFill>
              </a:rPr>
              <a:t>mollia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fraga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827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tuis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manibus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silvestri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nat</a:t>
            </a:r>
            <a:r>
              <a:rPr lang="az-Cyrl-AZ" dirty="0" smtClean="0">
                <a:solidFill>
                  <a:srgbClr val="FF0000"/>
                </a:solidFill>
              </a:rPr>
              <a:t>ӑ</a:t>
            </a:r>
            <a:r>
              <a:rPr lang="fr-FR" dirty="0" smtClean="0"/>
              <a:t> </a:t>
            </a:r>
            <a:r>
              <a:rPr lang="fr-FR" u="sng" dirty="0" err="1">
                <a:solidFill>
                  <a:srgbClr val="00B050"/>
                </a:solidFill>
              </a:rPr>
              <a:t>sub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>
                <a:solidFill>
                  <a:srgbClr val="FF0000"/>
                </a:solidFill>
              </a:rPr>
              <a:t>mollia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fraga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corna,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732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8094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267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quibus</a:t>
            </a:r>
            <a:r>
              <a:rPr lang="fr-FR" dirty="0">
                <a:solidFill>
                  <a:schemeClr val="bg1"/>
                </a:solidFill>
              </a:rPr>
              <a:t> nec sol medio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 err="1">
                <a:solidFill>
                  <a:schemeClr val="bg1"/>
                </a:solidFill>
              </a:rPr>
              <a:t>aestu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hiems</a:t>
            </a:r>
            <a:r>
              <a:rPr lang="fr-FR" dirty="0">
                <a:solidFill>
                  <a:schemeClr val="bg1"/>
                </a:solidFill>
              </a:rPr>
              <a:t>; </a:t>
            </a: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gravantia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ramos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5592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err="1">
                <a:solidFill>
                  <a:srgbClr val="0070C0"/>
                </a:solidFill>
              </a:rPr>
              <a:t>pruna</a:t>
            </a:r>
            <a:r>
              <a:rPr lang="fr-FR" dirty="0" err="1"/>
              <a:t>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>
                <a:solidFill>
                  <a:srgbClr val="FF0000"/>
                </a:solidFill>
              </a:rPr>
              <a:t>nigro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liventia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7038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273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err="1">
                <a:solidFill>
                  <a:srgbClr val="0070C0"/>
                </a:solidFill>
              </a:rPr>
              <a:t>pruna</a:t>
            </a:r>
            <a:r>
              <a:rPr lang="fr-FR" dirty="0" err="1"/>
              <a:t>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generosa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imitantia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549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err="1">
                <a:solidFill>
                  <a:srgbClr val="0070C0"/>
                </a:solidFill>
              </a:rPr>
              <a:t>pruna</a:t>
            </a:r>
            <a:r>
              <a:rPr lang="fr-FR" dirty="0" err="1"/>
              <a:t>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generosa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novas</a:t>
            </a:r>
            <a:r>
              <a:rPr lang="fr-FR" dirty="0" err="1"/>
              <a:t>que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imitantia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596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7143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6025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>
                <a:solidFill>
                  <a:srgbClr val="0070C0"/>
                </a:solidFill>
              </a:rPr>
              <a:t>omnis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b="1" dirty="0" err="1">
                <a:solidFill>
                  <a:srgbClr val="0070C0"/>
                </a:solidFill>
              </a:rPr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2860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2893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b="1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2825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b="1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b="1" dirty="0">
                <a:solidFill>
                  <a:srgbClr val="FF0000"/>
                </a:solidFill>
              </a:rPr>
              <a:t>me </a:t>
            </a:r>
            <a:r>
              <a:rPr lang="fr-FR" b="1" dirty="0" err="1">
                <a:solidFill>
                  <a:srgbClr val="FF0000"/>
                </a:solidFill>
              </a:rPr>
              <a:t>coniuge</a:t>
            </a:r>
            <a:r>
              <a:rPr lang="fr-FR" dirty="0"/>
              <a:t>, 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043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b="1" dirty="0" err="1"/>
              <a:t>Sunt</a:t>
            </a:r>
            <a:r>
              <a:rPr lang="fr-FR" b="1" dirty="0"/>
              <a:t> </a:t>
            </a:r>
            <a:r>
              <a:rPr lang="fr-FR" b="1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 err="1"/>
              <a:t>antra</a:t>
            </a:r>
            <a:r>
              <a:rPr lang="fr-FR" dirty="0"/>
              <a:t>, </a:t>
            </a:r>
            <a:r>
              <a:rPr lang="fr-FR" dirty="0" err="1">
                <a:solidFill>
                  <a:schemeClr val="bg1"/>
                </a:solidFill>
              </a:rPr>
              <a:t>quibus</a:t>
            </a:r>
            <a:r>
              <a:rPr lang="fr-FR" dirty="0">
                <a:solidFill>
                  <a:schemeClr val="bg1"/>
                </a:solidFill>
              </a:rPr>
              <a:t> nec sol medio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in </a:t>
            </a:r>
            <a:r>
              <a:rPr lang="fr-FR" dirty="0" err="1">
                <a:solidFill>
                  <a:schemeClr val="bg1"/>
                </a:solidFill>
              </a:rPr>
              <a:t>aestu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hiems</a:t>
            </a:r>
            <a:r>
              <a:rPr lang="fr-FR" dirty="0">
                <a:solidFill>
                  <a:schemeClr val="bg1"/>
                </a:solidFill>
              </a:rPr>
              <a:t>; </a:t>
            </a: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gravantia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ramos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740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b="1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b="1" dirty="0" err="1"/>
              <a:t>ipsa</a:t>
            </a:r>
            <a:r>
              <a:rPr lang="fr-FR" dirty="0"/>
              <a:t> </a:t>
            </a:r>
            <a:r>
              <a:rPr lang="fr-FR" dirty="0" err="1"/>
              <a:t>autumnalia</a:t>
            </a:r>
            <a:r>
              <a:rPr lang="fr-FR" dirty="0"/>
              <a:t> </a:t>
            </a:r>
            <a:r>
              <a:rPr lang="fr-FR" dirty="0" smtClean="0"/>
              <a:t>corna,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 smtClean="0"/>
              <a:t>castaneae</a:t>
            </a:r>
            <a:r>
              <a:rPr lang="fr-FR" dirty="0" smtClean="0"/>
              <a:t>, </a:t>
            </a:r>
            <a:r>
              <a:rPr lang="fr-FR" b="1" dirty="0">
                <a:solidFill>
                  <a:srgbClr val="FF0000"/>
                </a:solidFill>
              </a:rPr>
              <a:t>me </a:t>
            </a:r>
            <a:r>
              <a:rPr lang="fr-FR" b="1" dirty="0" err="1">
                <a:solidFill>
                  <a:srgbClr val="FF0000"/>
                </a:solidFill>
              </a:rPr>
              <a:t>coniuge</a:t>
            </a:r>
            <a:r>
              <a:rPr lang="fr-FR" dirty="0"/>
              <a:t>, nec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arbutei</a:t>
            </a:r>
            <a:r>
              <a:rPr lang="fr-FR" dirty="0"/>
              <a:t> </a:t>
            </a:r>
            <a:r>
              <a:rPr lang="fr-FR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b="1" dirty="0" err="1"/>
              <a:t>tibi</a:t>
            </a:r>
            <a:r>
              <a:rPr lang="fr-FR" dirty="0"/>
              <a:t> </a:t>
            </a:r>
            <a:r>
              <a:rPr lang="fr-FR" u="sng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7101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mihi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montis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vivo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pendentia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saxo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antra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quibus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nec sol medio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aestu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nec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sentitur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hiems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poma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gravantia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ramos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auro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similes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longis in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vitibus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uvae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purpureae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tibi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has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servamus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illas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fr-F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dirty="0" err="1"/>
              <a:t>tuis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silvestri</a:t>
            </a:r>
            <a:r>
              <a:rPr lang="fr-FR" dirty="0"/>
              <a:t> </a:t>
            </a:r>
            <a:r>
              <a:rPr lang="fr-FR" dirty="0" err="1"/>
              <a:t>nata</a:t>
            </a:r>
            <a:r>
              <a:rPr lang="fr-FR" dirty="0"/>
              <a:t> </a:t>
            </a:r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 smtClean="0"/>
              <a:t>umbra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mollia</a:t>
            </a:r>
            <a:r>
              <a:rPr lang="fr-FR" dirty="0"/>
              <a:t> </a:t>
            </a:r>
            <a:r>
              <a:rPr lang="fr-FR" u="sng" dirty="0" err="1"/>
              <a:t>fraga</a:t>
            </a:r>
            <a:r>
              <a:rPr lang="fr-FR" dirty="0"/>
              <a:t> </a:t>
            </a:r>
            <a:r>
              <a:rPr lang="fr-FR" dirty="0" err="1"/>
              <a:t>leges</a:t>
            </a:r>
            <a:r>
              <a:rPr lang="fr-FR" dirty="0"/>
              <a:t>, </a:t>
            </a:r>
            <a:r>
              <a:rPr lang="fr-FR" dirty="0" err="1"/>
              <a:t>ipsa</a:t>
            </a:r>
            <a:r>
              <a:rPr lang="fr-FR" dirty="0"/>
              <a:t> </a:t>
            </a:r>
            <a:r>
              <a:rPr lang="fr-FR" u="sng" dirty="0" err="1"/>
              <a:t>autumnalia</a:t>
            </a:r>
            <a:r>
              <a:rPr lang="fr-FR" u="sng" dirty="0"/>
              <a:t> </a:t>
            </a:r>
            <a:r>
              <a:rPr lang="fr-FR" u="sng" dirty="0" smtClean="0"/>
              <a:t>corna</a:t>
            </a:r>
            <a:r>
              <a:rPr lang="fr-FR" dirty="0" smtClean="0"/>
              <a:t>,</a:t>
            </a:r>
            <a:r>
              <a:rPr lang="fr-FR" dirty="0"/>
              <a:t/>
            </a:r>
            <a:br>
              <a:rPr lang="fr-FR" dirty="0"/>
            </a:br>
            <a:r>
              <a:rPr lang="fr-FR" u="sng" dirty="0" err="1"/>
              <a:t>prunaque</a:t>
            </a:r>
            <a:r>
              <a:rPr lang="fr-FR" dirty="0"/>
              <a:t> non </a:t>
            </a:r>
            <a:r>
              <a:rPr lang="fr-FR" dirty="0" err="1"/>
              <a:t>solum</a:t>
            </a:r>
            <a:r>
              <a:rPr lang="fr-FR" dirty="0"/>
              <a:t> </a:t>
            </a:r>
            <a:r>
              <a:rPr lang="fr-FR" dirty="0" err="1"/>
              <a:t>nigro</a:t>
            </a:r>
            <a:r>
              <a:rPr lang="fr-FR" dirty="0"/>
              <a:t> </a:t>
            </a:r>
            <a:r>
              <a:rPr lang="fr-FR" dirty="0" err="1"/>
              <a:t>liventia</a:t>
            </a:r>
            <a:r>
              <a:rPr lang="fr-FR" dirty="0"/>
              <a:t> </a:t>
            </a:r>
            <a:r>
              <a:rPr lang="fr-FR" dirty="0" err="1"/>
              <a:t>suco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verum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generosa</a:t>
            </a:r>
            <a:r>
              <a:rPr lang="fr-FR" dirty="0"/>
              <a:t> </a:t>
            </a:r>
            <a:r>
              <a:rPr lang="fr-FR" dirty="0" err="1"/>
              <a:t>novasque</a:t>
            </a:r>
            <a:r>
              <a:rPr lang="fr-FR" dirty="0"/>
              <a:t> </a:t>
            </a:r>
            <a:r>
              <a:rPr lang="fr-FR" dirty="0" err="1"/>
              <a:t>imitantia</a:t>
            </a:r>
            <a:r>
              <a:rPr lang="fr-FR" dirty="0"/>
              <a:t> </a:t>
            </a:r>
            <a:r>
              <a:rPr lang="fr-FR" dirty="0" err="1"/>
              <a:t>ceras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u="sng" dirty="0" err="1" smtClean="0"/>
              <a:t>castaneae</a:t>
            </a:r>
            <a:r>
              <a:rPr lang="fr-FR" dirty="0" smtClean="0"/>
              <a:t>, </a:t>
            </a:r>
            <a:r>
              <a:rPr lang="fr-FR" dirty="0"/>
              <a:t>me </a:t>
            </a:r>
            <a:r>
              <a:rPr lang="fr-FR" dirty="0" err="1"/>
              <a:t>coniuge</a:t>
            </a:r>
            <a:r>
              <a:rPr lang="fr-FR" dirty="0"/>
              <a:t>, nec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deerunt</a:t>
            </a:r>
            <a:r>
              <a:rPr lang="fr-FR" dirty="0"/>
              <a:t/>
            </a:r>
            <a:br>
              <a:rPr lang="fr-FR" dirty="0"/>
            </a:br>
            <a:r>
              <a:rPr lang="fr-FR" u="sng" dirty="0" err="1"/>
              <a:t>arbutei</a:t>
            </a:r>
            <a:r>
              <a:rPr lang="fr-FR" u="sng" dirty="0"/>
              <a:t> </a:t>
            </a:r>
            <a:r>
              <a:rPr lang="fr-FR" u="sng" dirty="0" err="1"/>
              <a:t>fetus</a:t>
            </a:r>
            <a:r>
              <a:rPr lang="fr-FR" dirty="0"/>
              <a:t>: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tibi</a:t>
            </a:r>
            <a:r>
              <a:rPr lang="fr-FR" dirty="0"/>
              <a:t> </a:t>
            </a:r>
            <a:r>
              <a:rPr lang="fr-FR" dirty="0" err="1"/>
              <a:t>serviet</a:t>
            </a:r>
            <a:r>
              <a:rPr lang="fr-FR" dirty="0"/>
              <a:t> </a:t>
            </a:r>
            <a:r>
              <a:rPr lang="fr-FR" dirty="0" err="1"/>
              <a:t>arbor</a:t>
            </a:r>
            <a:r>
              <a:rPr lang="fr-FR" dirty="0"/>
              <a:t>.	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6585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6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kornoel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22137"/>
            <a:ext cx="4316607" cy="3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265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kornoel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22137"/>
            <a:ext cx="4316607" cy="3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77" y="1200728"/>
            <a:ext cx="3380399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074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771800" y="5784202"/>
            <a:ext cx="3674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 smtClean="0"/>
              <a:t>Cornus</a:t>
            </a:r>
            <a:r>
              <a:rPr lang="nl-BE" sz="2800" b="1" dirty="0" smtClean="0"/>
              <a:t> = gele kornoelje</a:t>
            </a:r>
            <a:endParaRPr lang="nl-BE" sz="2800" b="1" dirty="0"/>
          </a:p>
        </p:txBody>
      </p:sp>
      <p:pic>
        <p:nvPicPr>
          <p:cNvPr id="2054" name="Picture 6" descr="Afbeeldingsresultaat voor cornus 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2" y="188640"/>
            <a:ext cx="8174802" cy="54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cornus 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688" y="2824868"/>
            <a:ext cx="2800015" cy="28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60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39752" y="5656214"/>
            <a:ext cx="447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bessen van de gele kornoelje</a:t>
            </a:r>
            <a:endParaRPr lang="nl-BE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33875" cy="39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57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kornoel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22137"/>
            <a:ext cx="4316607" cy="3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77" y="1200728"/>
            <a:ext cx="3380399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" y="6570"/>
            <a:ext cx="3776330" cy="2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863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kornoel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22137"/>
            <a:ext cx="4316607" cy="3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77" y="1200728"/>
            <a:ext cx="3380399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" y="6570"/>
            <a:ext cx="3776330" cy="2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fbeeldingsresultaat voor kastanj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20" y="6570"/>
            <a:ext cx="5531980" cy="2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hiems</a:t>
            </a:r>
            <a:r>
              <a:rPr lang="fr-FR" dirty="0">
                <a:solidFill>
                  <a:schemeClr val="bg1"/>
                </a:solidFill>
              </a:rPr>
              <a:t>; </a:t>
            </a: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gravantia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ramos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6904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99792" y="5805264"/>
            <a:ext cx="376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err="1"/>
              <a:t>A</a:t>
            </a:r>
            <a:r>
              <a:rPr lang="nl-BE" sz="2800" b="1" dirty="0" err="1" smtClean="0"/>
              <a:t>rbutus</a:t>
            </a:r>
            <a:r>
              <a:rPr lang="nl-BE" sz="2800" b="1" dirty="0" smtClean="0"/>
              <a:t> = Aardbeiboom</a:t>
            </a:r>
            <a:endParaRPr lang="nl-BE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32" y="692696"/>
            <a:ext cx="4647021" cy="464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b="22211"/>
          <a:stretch/>
        </p:blipFill>
        <p:spPr bwMode="auto">
          <a:xfrm>
            <a:off x="241587" y="692696"/>
            <a:ext cx="4511633" cy="46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16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groti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0"/>
            <a:ext cx="5788774" cy="38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ruitb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6" y="-1"/>
            <a:ext cx="513682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druiv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55" y="3888108"/>
            <a:ext cx="6236771" cy="29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3717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kornoel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22137"/>
            <a:ext cx="4316607" cy="3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erelateerde afbeeld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77" y="1200728"/>
            <a:ext cx="3380399" cy="33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" y="6570"/>
            <a:ext cx="3776330" cy="2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fbeeldingsresultaat voor kastanj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20" y="6570"/>
            <a:ext cx="5531980" cy="290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54" y="-1"/>
            <a:ext cx="2812446" cy="28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20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</a:t>
            </a:r>
            <a:r>
              <a:rPr lang="fr-FR" dirty="0">
                <a:solidFill>
                  <a:srgbClr val="00B050"/>
                </a:solidFill>
              </a:rPr>
              <a:t>medio</a:t>
            </a:r>
            <a:r>
              <a:rPr lang="fr-FR" dirty="0"/>
              <a:t>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u="sng" dirty="0">
                <a:solidFill>
                  <a:srgbClr val="00B050"/>
                </a:solidFill>
              </a:rPr>
              <a:t>in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sentitur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hiems</a:t>
            </a:r>
            <a:r>
              <a:rPr lang="fr-FR" dirty="0">
                <a:solidFill>
                  <a:schemeClr val="bg1"/>
                </a:solidFill>
              </a:rPr>
              <a:t>; </a:t>
            </a: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gravantia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ramos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575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poma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gravantia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ramos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38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auro </a:t>
            </a:r>
            <a:r>
              <a:rPr lang="fr-FR" dirty="0" err="1">
                <a:solidFill>
                  <a:schemeClr val="bg1"/>
                </a:solidFill>
              </a:rPr>
              <a:t>similes</a:t>
            </a:r>
            <a:r>
              <a:rPr lang="fr-FR" dirty="0">
                <a:solidFill>
                  <a:schemeClr val="bg1"/>
                </a:solidFill>
              </a:rPr>
              <a:t> longis in </a:t>
            </a:r>
            <a:r>
              <a:rPr lang="fr-FR" dirty="0" err="1">
                <a:solidFill>
                  <a:schemeClr val="bg1"/>
                </a:solidFill>
              </a:rPr>
              <a:t>vitibus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uvae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318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332656"/>
            <a:ext cx="7859216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mihi</a:t>
            </a:r>
            <a:r>
              <a:rPr lang="fr-FR" dirty="0"/>
              <a:t>, pars </a:t>
            </a:r>
            <a:r>
              <a:rPr lang="fr-FR" dirty="0" err="1"/>
              <a:t>montis</a:t>
            </a:r>
            <a:r>
              <a:rPr lang="fr-FR" dirty="0"/>
              <a:t>, vivo </a:t>
            </a:r>
            <a:r>
              <a:rPr lang="fr-FR" dirty="0" err="1"/>
              <a:t>pendentia</a:t>
            </a:r>
            <a:r>
              <a:rPr lang="fr-FR" dirty="0"/>
              <a:t> </a:t>
            </a:r>
            <a:r>
              <a:rPr lang="fr-FR" dirty="0" smtClean="0"/>
              <a:t>saxo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antra</a:t>
            </a:r>
            <a:r>
              <a:rPr lang="fr-FR" dirty="0"/>
              <a:t>, </a:t>
            </a:r>
            <a:r>
              <a:rPr lang="fr-FR" dirty="0" err="1"/>
              <a:t>quibus</a:t>
            </a:r>
            <a:r>
              <a:rPr lang="fr-FR" dirty="0"/>
              <a:t> nec sol medio </a:t>
            </a:r>
            <a:r>
              <a:rPr lang="fr-FR" dirty="0" err="1"/>
              <a:t>sentitur</a:t>
            </a:r>
            <a:r>
              <a:rPr lang="fr-FR" dirty="0"/>
              <a:t> in </a:t>
            </a:r>
            <a:r>
              <a:rPr lang="fr-FR" dirty="0" err="1"/>
              <a:t>aestu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/>
              <a:t>nec </a:t>
            </a:r>
            <a:r>
              <a:rPr lang="fr-FR" dirty="0" err="1"/>
              <a:t>sentitur</a:t>
            </a:r>
            <a:r>
              <a:rPr lang="fr-FR" dirty="0"/>
              <a:t> </a:t>
            </a:r>
            <a:r>
              <a:rPr lang="fr-FR" dirty="0" err="1"/>
              <a:t>hiems</a:t>
            </a:r>
            <a:r>
              <a:rPr lang="fr-FR" dirty="0"/>
              <a:t>;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poma</a:t>
            </a:r>
            <a:r>
              <a:rPr lang="fr-FR" dirty="0"/>
              <a:t> </a:t>
            </a:r>
            <a:r>
              <a:rPr lang="fr-FR" dirty="0" err="1"/>
              <a:t>gravantia</a:t>
            </a:r>
            <a:r>
              <a:rPr lang="fr-FR" dirty="0"/>
              <a:t> </a:t>
            </a:r>
            <a:r>
              <a:rPr lang="fr-FR" dirty="0" err="1"/>
              <a:t>ramos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/>
              <a:t>sunt</a:t>
            </a:r>
            <a:r>
              <a:rPr lang="fr-FR" dirty="0"/>
              <a:t> auro </a:t>
            </a:r>
            <a:r>
              <a:rPr lang="fr-FR" dirty="0" err="1"/>
              <a:t>similes</a:t>
            </a:r>
            <a:r>
              <a:rPr lang="fr-FR" dirty="0"/>
              <a:t> longis in </a:t>
            </a:r>
            <a:r>
              <a:rPr lang="fr-FR" dirty="0" err="1"/>
              <a:t>vitibus</a:t>
            </a:r>
            <a:r>
              <a:rPr lang="fr-FR" dirty="0"/>
              <a:t> </a:t>
            </a:r>
            <a:r>
              <a:rPr lang="fr-FR" dirty="0" err="1"/>
              <a:t>uvae</a:t>
            </a:r>
            <a:r>
              <a:rPr lang="fr-FR" dirty="0"/>
              <a:t>,</a:t>
            </a:r>
            <a:br>
              <a:rPr lang="fr-FR" dirty="0"/>
            </a:br>
            <a:r>
              <a:rPr lang="fr-FR" dirty="0" err="1">
                <a:solidFill>
                  <a:schemeClr val="bg1"/>
                </a:solidFill>
              </a:rPr>
              <a:t>sunt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purpureae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et has </a:t>
            </a:r>
            <a:r>
              <a:rPr lang="fr-FR" dirty="0" err="1">
                <a:solidFill>
                  <a:schemeClr val="bg1"/>
                </a:solidFill>
              </a:rPr>
              <a:t>servamus</a:t>
            </a:r>
            <a:r>
              <a:rPr lang="fr-FR" dirty="0">
                <a:solidFill>
                  <a:schemeClr val="bg1"/>
                </a:solidFill>
              </a:rPr>
              <a:t> et </a:t>
            </a:r>
            <a:r>
              <a:rPr lang="fr-FR" dirty="0" err="1">
                <a:solidFill>
                  <a:schemeClr val="bg1"/>
                </a:solidFill>
              </a:rPr>
              <a:t>illas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tuis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manibus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silvestri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nata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sub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umbra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mollia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fraga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leges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ipsa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autumnalia</a:t>
            </a:r>
            <a:r>
              <a:rPr lang="fr-FR" dirty="0">
                <a:solidFill>
                  <a:schemeClr val="bg1"/>
                </a:solidFill>
              </a:rPr>
              <a:t> corna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prunaque</a:t>
            </a:r>
            <a:r>
              <a:rPr lang="fr-FR" dirty="0">
                <a:solidFill>
                  <a:schemeClr val="bg1"/>
                </a:solidFill>
              </a:rPr>
              <a:t> non </a:t>
            </a:r>
            <a:r>
              <a:rPr lang="fr-FR" dirty="0" err="1">
                <a:solidFill>
                  <a:schemeClr val="bg1"/>
                </a:solidFill>
              </a:rPr>
              <a:t>solum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nigro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liventia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suco</a:t>
            </a:r>
            <a:r>
              <a:rPr lang="fr-FR" dirty="0">
                <a:solidFill>
                  <a:schemeClr val="bg1"/>
                </a:solidFill>
              </a:rPr>
              <a:t>,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verum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etiam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generosa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novasque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imitantia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ceras</a:t>
            </a:r>
            <a:r>
              <a:rPr lang="fr-FR" dirty="0">
                <a:solidFill>
                  <a:schemeClr val="bg1"/>
                </a:solidFill>
              </a:rPr>
              <a:t>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castaneae</a:t>
            </a:r>
            <a:r>
              <a:rPr lang="fr-FR" dirty="0">
                <a:solidFill>
                  <a:schemeClr val="bg1"/>
                </a:solidFill>
              </a:rPr>
              <a:t> me </a:t>
            </a:r>
            <a:r>
              <a:rPr lang="fr-FR" dirty="0" err="1">
                <a:solidFill>
                  <a:schemeClr val="bg1"/>
                </a:solidFill>
              </a:rPr>
              <a:t>coniuge</a:t>
            </a:r>
            <a:r>
              <a:rPr lang="fr-FR" dirty="0">
                <a:solidFill>
                  <a:schemeClr val="bg1"/>
                </a:solidFill>
              </a:rPr>
              <a:t>, nec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deerunt</a:t>
            </a: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arbutei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fetus</a:t>
            </a:r>
            <a:r>
              <a:rPr lang="fr-FR" dirty="0">
                <a:solidFill>
                  <a:schemeClr val="bg1"/>
                </a:solidFill>
              </a:rPr>
              <a:t>: </a:t>
            </a:r>
            <a:r>
              <a:rPr lang="fr-FR" dirty="0" err="1">
                <a:solidFill>
                  <a:schemeClr val="bg1"/>
                </a:solidFill>
              </a:rPr>
              <a:t>omnis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tibi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serviet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arbor</a:t>
            </a:r>
            <a:r>
              <a:rPr lang="fr-FR" dirty="0">
                <a:solidFill>
                  <a:schemeClr val="bg1"/>
                </a:solidFill>
              </a:rPr>
              <a:t>.	</a:t>
            </a: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02059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1038</Words>
  <Application>Microsoft Office PowerPoint</Application>
  <PresentationFormat>Diavoorstelling (4:3)</PresentationFormat>
  <Paragraphs>134</Paragraphs>
  <Slides>51</Slides>
  <Notes>46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Karel de Grote-Hogeschool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Hulstaert Kristien</dc:creator>
  <cp:lastModifiedBy>Hulstaert Kristien</cp:lastModifiedBy>
  <cp:revision>15</cp:revision>
  <dcterms:created xsi:type="dcterms:W3CDTF">2019-01-07T13:03:01Z</dcterms:created>
  <dcterms:modified xsi:type="dcterms:W3CDTF">2019-01-11T09:17:49Z</dcterms:modified>
</cp:coreProperties>
</file>